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notesMasterIdLst>
    <p:notesMasterId r:id="rId29"/>
  </p:notesMasterIdLst>
  <p:sldIdLst>
    <p:sldId id="256" r:id="rId2"/>
    <p:sldId id="278" r:id="rId3"/>
    <p:sldId id="267" r:id="rId4"/>
    <p:sldId id="261" r:id="rId5"/>
    <p:sldId id="259" r:id="rId6"/>
    <p:sldId id="285" r:id="rId7"/>
    <p:sldId id="283" r:id="rId8"/>
    <p:sldId id="284" r:id="rId9"/>
    <p:sldId id="257" r:id="rId10"/>
    <p:sldId id="266" r:id="rId11"/>
    <p:sldId id="265" r:id="rId12"/>
    <p:sldId id="263" r:id="rId13"/>
    <p:sldId id="264" r:id="rId14"/>
    <p:sldId id="262" r:id="rId15"/>
    <p:sldId id="268" r:id="rId16"/>
    <p:sldId id="269" r:id="rId17"/>
    <p:sldId id="271" r:id="rId18"/>
    <p:sldId id="279" r:id="rId19"/>
    <p:sldId id="280" r:id="rId20"/>
    <p:sldId id="272" r:id="rId21"/>
    <p:sldId id="270" r:id="rId22"/>
    <p:sldId id="273" r:id="rId23"/>
    <p:sldId id="277" r:id="rId24"/>
    <p:sldId id="276" r:id="rId25"/>
    <p:sldId id="275" r:id="rId26"/>
    <p:sldId id="274" r:id="rId27"/>
    <p:sldId id="26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38"/>
  </p:normalViewPr>
  <p:slideViewPr>
    <p:cSldViewPr snapToGrid="0">
      <p:cViewPr>
        <p:scale>
          <a:sx n="100" d="100"/>
          <a:sy n="100" d="100"/>
        </p:scale>
        <p:origin x="144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A21948-DE45-2F49-A5DD-0BF8CEC4EAC2}" type="datetimeFigureOut">
              <a:rPr lang="en-US" smtClean="0"/>
              <a:t>4/7/24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4C0F9F-47B8-794A-9789-B3A762B87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552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4C0F9F-47B8-794A-9789-B3A762B8704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78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4C0F9F-47B8-794A-9789-B3A762B8704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82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432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66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369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52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455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408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104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986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366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427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999A8DD2-C443-44AD-85B3-4CE72B962C5F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29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50" r:id="rId6"/>
    <p:sldLayoutId id="2147483745" r:id="rId7"/>
    <p:sldLayoutId id="2147483746" r:id="rId8"/>
    <p:sldLayoutId id="2147483747" r:id="rId9"/>
    <p:sldLayoutId id="2147483749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D587E41-605C-A8E4-8BA5-0E0B3797C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5" name="Picture 4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69AA4F30-7F6D-5767-D787-30331B12E6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BD48A03-0DF9-3063-CB15-1BC2AEC79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0"/>
            <a:ext cx="12191999" cy="1371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84ED6F-4EAB-540F-5848-4F746C086F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0620" y="4526280"/>
            <a:ext cx="7635238" cy="960120"/>
          </a:xfrm>
        </p:spPr>
        <p:txBody>
          <a:bodyPr anchor="ctr">
            <a:noAutofit/>
          </a:bodyPr>
          <a:lstStyle/>
          <a:p>
            <a:pPr algn="r"/>
            <a:r>
              <a:rPr lang="en-US" sz="6400" dirty="0">
                <a:latin typeface="Andale Mono" panose="020B0509000000000004" pitchFamily="49" charset="0"/>
                <a:ea typeface="Ayuthaya" pitchFamily="2" charset="-34"/>
                <a:cs typeface="Ayuthaya" pitchFamily="2" charset="-34"/>
              </a:rPr>
              <a:t>Beat Catcher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3E360-6884-2219-10BF-8BCE744C1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4210" y="5696712"/>
            <a:ext cx="4041648" cy="475488"/>
          </a:xfrm>
        </p:spPr>
        <p:txBody>
          <a:bodyPr anchor="ctr">
            <a:noAutofit/>
          </a:bodyPr>
          <a:lstStyle/>
          <a:p>
            <a:pPr algn="r"/>
            <a:r>
              <a:rPr lang="en-AU" sz="6000" dirty="0" err="1">
                <a:effectLst/>
                <a:latin typeface="Mistral" panose="03090702030407020403" pitchFamily="66" charset="0"/>
                <a:ea typeface="Menlo" panose="020B0609030804020204" pitchFamily="49" charset="0"/>
                <a:cs typeface="Menlo" panose="020B0609030804020204" pitchFamily="49" charset="0"/>
              </a:rPr>
              <a:t>microbeat</a:t>
            </a:r>
            <a:endParaRPr lang="en-US" sz="6000" dirty="0"/>
          </a:p>
        </p:txBody>
      </p:sp>
      <p:pic>
        <p:nvPicPr>
          <p:cNvPr id="7" name="Picture 6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66A8A7D-7BE5-F314-FE8D-98B6FE03EA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3848100"/>
            <a:ext cx="33274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1191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Usage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Accessibility </a:t>
            </a:r>
          </a:p>
          <a:p>
            <a:endParaRPr lang="en-AU" b="0" i="0" dirty="0">
              <a:solidFill>
                <a:srgbClr val="CBDAE6"/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1"/>
                </a:solidFill>
                <a:latin typeface="Andale Mono" panose="020B0509000000000004" pitchFamily="49" charset="0"/>
              </a:rPr>
              <a:t>V</a:t>
            </a:r>
            <a:r>
              <a:rPr lang="en-AU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isual break down of music</a:t>
            </a:r>
          </a:p>
          <a:p>
            <a:endParaRPr lang="en-US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504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Usage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Accessibility </a:t>
            </a:r>
          </a:p>
          <a:p>
            <a:endParaRPr lang="en-AU" b="0" i="0" dirty="0">
              <a:solidFill>
                <a:srgbClr val="CBDAE6"/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1"/>
                </a:solidFill>
                <a:latin typeface="Andale Mono" panose="020B0509000000000004" pitchFamily="49" charset="0"/>
              </a:rPr>
              <a:t>V</a:t>
            </a:r>
            <a:r>
              <a:rPr lang="en-AU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isual break down of music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AU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Comparative Analysis </a:t>
            </a:r>
          </a:p>
          <a:p>
            <a:pPr lvl="2" indent="0">
              <a:buNone/>
            </a:pPr>
            <a:r>
              <a:rPr lang="en-AU" b="1" i="0" dirty="0">
                <a:solidFill>
                  <a:srgbClr val="CBDAE6"/>
                </a:solidFill>
                <a:effectLst/>
                <a:latin typeface="Andale Mono" panose="020B0509000000000004" pitchFamily="49" charset="0"/>
              </a:rPr>
              <a:t>-</a:t>
            </a:r>
            <a:r>
              <a:rPr lang="en-AU" b="0" i="0" dirty="0">
                <a:solidFill>
                  <a:srgbClr val="CBDAE6"/>
                </a:solidFill>
                <a:effectLst/>
                <a:latin typeface="Andale Mono" panose="020B0509000000000004" pitchFamily="49" charset="0"/>
              </a:rPr>
              <a:t> comparing music genres (subgenres), historical periods, instruments, and performances visually</a:t>
            </a:r>
          </a:p>
          <a:p>
            <a:endParaRPr lang="en-US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646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Usage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Accessibility </a:t>
            </a:r>
          </a:p>
          <a:p>
            <a:pPr marL="0" indent="0">
              <a:buNone/>
            </a:pPr>
            <a:endParaRPr lang="en-AU" b="0" i="0" dirty="0">
              <a:solidFill>
                <a:srgbClr val="CBDAE6"/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1"/>
                </a:solidFill>
                <a:latin typeface="Andale Mono" panose="020B0509000000000004" pitchFamily="49" charset="0"/>
              </a:rPr>
              <a:t>V</a:t>
            </a:r>
            <a:r>
              <a:rPr lang="en-AU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isual break down of music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AU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Comparative Analysis </a:t>
            </a:r>
            <a:endParaRPr lang="en-AU" b="1" i="0" dirty="0">
              <a:solidFill>
                <a:srgbClr val="CBDAE6"/>
              </a:solidFill>
              <a:effectLst/>
              <a:latin typeface="Andale Mono" panose="020B0509000000000004" pitchFamily="49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AU" b="0" i="0" dirty="0">
              <a:solidFill>
                <a:srgbClr val="CBDAE6"/>
              </a:solidFill>
              <a:effectLst/>
              <a:latin typeface="Andale Mono" panose="020B0509000000000004" pitchFamily="49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Music History Timeline </a:t>
            </a:r>
          </a:p>
          <a:p>
            <a:pPr lvl="2" indent="0">
              <a:buNone/>
            </a:pPr>
            <a:r>
              <a:rPr lang="en-AU" b="1" i="0" dirty="0">
                <a:solidFill>
                  <a:srgbClr val="CBDAE6"/>
                </a:solidFill>
                <a:effectLst/>
                <a:latin typeface="Andale Mono" panose="020B0509000000000004" pitchFamily="49" charset="0"/>
              </a:rPr>
              <a:t>-</a:t>
            </a:r>
            <a:r>
              <a:rPr lang="en-AU" b="0" i="0" dirty="0">
                <a:solidFill>
                  <a:srgbClr val="CBDAE6"/>
                </a:solidFill>
                <a:effectLst/>
                <a:latin typeface="Andale Mono" panose="020B0509000000000004" pitchFamily="49" charset="0"/>
              </a:rPr>
              <a:t> interactive timeline to explore the development of music over time, aiding in studying music history.</a:t>
            </a:r>
          </a:p>
        </p:txBody>
      </p:sp>
    </p:spTree>
    <p:extLst>
      <p:ext uri="{BB962C8B-B14F-4D97-AF65-F5344CB8AC3E}">
        <p14:creationId xmlns:p14="http://schemas.microsoft.com/office/powerpoint/2010/main" val="2317092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Usage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Accessibility </a:t>
            </a:r>
          </a:p>
          <a:p>
            <a:endParaRPr lang="en-AU" b="1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r>
              <a:rPr lang="en-AU" dirty="0">
                <a:solidFill>
                  <a:schemeClr val="bg1"/>
                </a:solidFill>
                <a:latin typeface="Andale Mono" panose="020B0509000000000004" pitchFamily="49" charset="0"/>
              </a:rPr>
              <a:t>V</a:t>
            </a:r>
            <a:r>
              <a:rPr lang="en-AU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isual break down of music</a:t>
            </a:r>
          </a:p>
          <a:p>
            <a:endParaRPr lang="en-AU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Comparative Analysis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AU" b="0" i="0" dirty="0">
              <a:solidFill>
                <a:srgbClr val="CBDAE6"/>
              </a:solidFill>
              <a:effectLst/>
              <a:latin typeface="Andale Mono" panose="020B0509000000000004" pitchFamily="49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Music History Timeline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AU" b="0" i="0" dirty="0">
              <a:solidFill>
                <a:srgbClr val="CBDAE6"/>
              </a:solidFill>
              <a:effectLst/>
              <a:latin typeface="Andale Mono" panose="020B0509000000000004" pitchFamily="49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Cross-Art Connections </a:t>
            </a:r>
          </a:p>
          <a:p>
            <a:pPr lvl="2" indent="0">
              <a:buNone/>
            </a:pPr>
            <a:r>
              <a:rPr lang="en-AU" b="1" i="0" dirty="0">
                <a:solidFill>
                  <a:srgbClr val="CBDAE6"/>
                </a:solidFill>
                <a:effectLst/>
                <a:latin typeface="Andale Mono" panose="020B0509000000000004" pitchFamily="49" charset="0"/>
              </a:rPr>
              <a:t>-</a:t>
            </a:r>
            <a:r>
              <a:rPr lang="en-AU" b="0" i="0" dirty="0">
                <a:solidFill>
                  <a:srgbClr val="CBDAE6"/>
                </a:solidFill>
                <a:effectLst/>
                <a:latin typeface="Andale Mono" panose="020B0509000000000004" pitchFamily="49" charset="0"/>
              </a:rPr>
              <a:t> creating connections among different art styles </a:t>
            </a:r>
            <a:endParaRPr lang="en-AU" dirty="0">
              <a:solidFill>
                <a:srgbClr val="CBDAE6"/>
              </a:solidFill>
              <a:latin typeface="Andale Mono" panose="020B050900000000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898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Usage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Accessibility</a:t>
            </a:r>
          </a:p>
          <a:p>
            <a:endParaRPr lang="en-AU" b="0" i="0" dirty="0">
              <a:solidFill>
                <a:srgbClr val="CBDAE6"/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1"/>
                </a:solidFill>
                <a:latin typeface="Andale Mono" panose="020B0509000000000004" pitchFamily="49" charset="0"/>
              </a:rPr>
              <a:t>V</a:t>
            </a:r>
            <a:r>
              <a:rPr lang="en-AU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isual break down of music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Comparative Analysis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AU" b="1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Music History Timeline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AU" b="1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Cross-Art Connections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AU" dirty="0">
              <a:solidFill>
                <a:srgbClr val="CBDAE6"/>
              </a:solidFill>
              <a:latin typeface="Andale Mono" panose="020B0509000000000004" pitchFamily="49" charset="0"/>
            </a:endParaRPr>
          </a:p>
          <a:p>
            <a:pPr marL="514350" indent="-285750"/>
            <a:r>
              <a:rPr lang="en-AU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Party</a:t>
            </a:r>
            <a:r>
              <a:rPr lang="en-AU" b="0" i="0" dirty="0">
                <a:solidFill>
                  <a:srgbClr val="CBDAE6"/>
                </a:solidFill>
                <a:effectLst/>
                <a:latin typeface="Andale Mono" panose="020B0509000000000004" pitchFamily="49" charset="0"/>
              </a:rPr>
              <a:t> before &amp; after or even during studying XD</a:t>
            </a:r>
          </a:p>
          <a:p>
            <a:endParaRPr lang="en-US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615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Usage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Accessibility</a:t>
            </a:r>
          </a:p>
          <a:p>
            <a:endParaRPr lang="en-AU" b="0" i="0" dirty="0">
              <a:solidFill>
                <a:srgbClr val="CBDAE6"/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1"/>
                </a:solidFill>
                <a:latin typeface="Andale Mono" panose="020B0509000000000004" pitchFamily="49" charset="0"/>
              </a:rPr>
              <a:t>V</a:t>
            </a:r>
            <a:r>
              <a:rPr lang="en-AU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isual break down of music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Comparative Analysis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AU" b="1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Music History Timeline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AU" b="1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Cross-Art Connections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AU" dirty="0">
              <a:solidFill>
                <a:srgbClr val="CBDAE6"/>
              </a:solidFill>
              <a:latin typeface="Andale Mono" panose="020B0509000000000004" pitchFamily="49" charset="0"/>
            </a:endParaRPr>
          </a:p>
          <a:p>
            <a:pPr marL="514350" indent="-285750"/>
            <a:r>
              <a:rPr lang="en-AU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Party</a:t>
            </a:r>
            <a:r>
              <a:rPr lang="en-AU" b="0" i="0" dirty="0">
                <a:solidFill>
                  <a:srgbClr val="CBDAE6"/>
                </a:solidFill>
                <a:effectLst/>
                <a:latin typeface="Andale Mono" panose="020B0509000000000004" pitchFamily="49" charset="0"/>
              </a:rPr>
              <a:t> before &amp; after or even during studying XD</a:t>
            </a:r>
          </a:p>
          <a:p>
            <a:endParaRPr lang="en-US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316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What We Learnt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C++</a:t>
            </a:r>
          </a:p>
          <a:p>
            <a:pPr lvl="1"/>
            <a:r>
              <a:rPr lang="en-AU" b="1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Including lots of libs</a:t>
            </a:r>
          </a:p>
        </p:txBody>
      </p:sp>
    </p:spTree>
    <p:extLst>
      <p:ext uri="{BB962C8B-B14F-4D97-AF65-F5344CB8AC3E}">
        <p14:creationId xmlns:p14="http://schemas.microsoft.com/office/powerpoint/2010/main" val="1709306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What We Learnt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C++</a:t>
            </a:r>
          </a:p>
          <a:p>
            <a:pPr lvl="1"/>
            <a:r>
              <a:rPr lang="en-AU" b="1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Including lots of libs</a:t>
            </a:r>
          </a:p>
          <a:p>
            <a:pPr lvl="1"/>
            <a:endParaRPr lang="en-AU" b="0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Flash from ARM chip Mac to Arduino using </a:t>
            </a:r>
            <a:r>
              <a:rPr lang="en-AU" dirty="0" err="1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PlatformIO</a:t>
            </a:r>
            <a:endParaRPr lang="en-AU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AU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86923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What We Learnt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C++</a:t>
            </a:r>
          </a:p>
          <a:p>
            <a:pPr lvl="1"/>
            <a:r>
              <a:rPr lang="en-AU" b="1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Including lots of libs</a:t>
            </a:r>
          </a:p>
          <a:p>
            <a:pPr lvl="1"/>
            <a:endParaRPr lang="en-AU" b="0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Flash from ARM chip Mac to Arduino using </a:t>
            </a:r>
            <a:r>
              <a:rPr lang="en-AU" dirty="0" err="1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PlatformIO</a:t>
            </a:r>
            <a:endParaRPr lang="en-AU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AU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</p:txBody>
      </p:sp>
      <p:pic>
        <p:nvPicPr>
          <p:cNvPr id="1026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326B95F5-26E5-3694-DFA5-64432EE30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919225"/>
            <a:ext cx="2228850" cy="2178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8EB3415-9CB9-4521-D975-84568B73B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774" y="3956050"/>
            <a:ext cx="3327401" cy="31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A8EDCF-48AE-FCFF-B1C2-25D062795A78}"/>
              </a:ext>
            </a:extLst>
          </p:cNvPr>
          <p:cNvSpPr txBox="1"/>
          <p:nvPr/>
        </p:nvSpPr>
        <p:spPr>
          <a:xfrm>
            <a:off x="925774" y="4827802"/>
            <a:ext cx="34321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- Allows ordinary C++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- </a:t>
            </a:r>
            <a:r>
              <a:rPr lang="en-US" sz="1800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allows config options for multiple boards!</a:t>
            </a:r>
            <a:r>
              <a:rPr lang="en-US" sz="1800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​</a:t>
            </a:r>
            <a:endParaRPr lang="en-US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407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What We Learnt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C++</a:t>
            </a:r>
          </a:p>
          <a:p>
            <a:pPr lvl="1"/>
            <a:r>
              <a:rPr lang="en-AU" b="1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Including lots of libs</a:t>
            </a:r>
          </a:p>
          <a:p>
            <a:pPr lvl="1"/>
            <a:endParaRPr lang="en-AU" b="0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Flash from ARM chip Mac to Arduino using </a:t>
            </a:r>
            <a:r>
              <a:rPr lang="en-AU" dirty="0" err="1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PlatformIO</a:t>
            </a:r>
            <a:endParaRPr lang="en-AU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AU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</p:txBody>
      </p:sp>
      <p:pic>
        <p:nvPicPr>
          <p:cNvPr id="1026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326B95F5-26E5-3694-DFA5-64432EE30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919225"/>
            <a:ext cx="2228850" cy="2178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8EB3415-9CB9-4521-D975-84568B73B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774" y="3956050"/>
            <a:ext cx="3327401" cy="31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A8EDCF-48AE-FCFF-B1C2-25D062795A78}"/>
              </a:ext>
            </a:extLst>
          </p:cNvPr>
          <p:cNvSpPr txBox="1"/>
          <p:nvPr/>
        </p:nvSpPr>
        <p:spPr>
          <a:xfrm>
            <a:off x="925774" y="4827802"/>
            <a:ext cx="34321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- Allows ordinary C++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- </a:t>
            </a:r>
            <a:r>
              <a:rPr lang="en-US" sz="1800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allows config options for multiple boards!</a:t>
            </a:r>
            <a:r>
              <a:rPr lang="en-US" sz="1800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​</a:t>
            </a:r>
            <a:endParaRPr lang="en-US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2688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096000" y="548640"/>
            <a:ext cx="5170226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Product</a:t>
            </a:r>
          </a:p>
        </p:txBody>
      </p:sp>
      <p:pic>
        <p:nvPicPr>
          <p:cNvPr id="7" name="Content Placeholder 6" descr="A computer with a computer and a cartoon character&#10;&#10;Description automatically generated with medium confidence">
            <a:extLst>
              <a:ext uri="{FF2B5EF4-FFF2-40B4-BE49-F238E27FC236}">
                <a16:creationId xmlns:a16="http://schemas.microsoft.com/office/drawing/2014/main" id="{404745F5-CC1E-B286-62D7-A3758C5A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 rot="5400000">
            <a:off x="-176704" y="972046"/>
            <a:ext cx="6314811" cy="4736107"/>
          </a:xfrm>
        </p:spPr>
      </p:pic>
    </p:spTree>
    <p:extLst>
      <p:ext uri="{BB962C8B-B14F-4D97-AF65-F5344CB8AC3E}">
        <p14:creationId xmlns:p14="http://schemas.microsoft.com/office/powerpoint/2010/main" val="1564017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What We Learnt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C++</a:t>
            </a:r>
          </a:p>
          <a:p>
            <a:pPr lvl="1"/>
            <a:r>
              <a:rPr lang="en-AU" b="1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Including lots of libs</a:t>
            </a:r>
          </a:p>
          <a:p>
            <a:pPr lvl="1"/>
            <a:endParaRPr lang="en-AU" b="0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Flash from ARM chip Mac to Arduino using </a:t>
            </a:r>
            <a:r>
              <a:rPr lang="en-AU" dirty="0" err="1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PlatformIO</a:t>
            </a:r>
            <a:endParaRPr lang="en-AU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AU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b="1" i="0" dirty="0" err="1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Ncurses</a:t>
            </a:r>
            <a:endParaRPr lang="en-AU" b="1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AU" b="1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5777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What We Learnt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C++</a:t>
            </a:r>
          </a:p>
          <a:p>
            <a:pPr lvl="1"/>
            <a:r>
              <a:rPr lang="en-AU" b="1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Including lots of libs</a:t>
            </a:r>
          </a:p>
          <a:p>
            <a:pPr lvl="1"/>
            <a:endParaRPr lang="en-AU" b="0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Flash from ARM chip Mac to Arduino using </a:t>
            </a:r>
            <a:r>
              <a:rPr lang="en-AU" dirty="0" err="1">
                <a:solidFill>
                  <a:schemeClr val="bg1">
                    <a:lumMod val="85000"/>
                  </a:schemeClr>
                </a:solidFill>
                <a:latin typeface="Andale Mono" panose="020B0509000000000004" pitchFamily="49" charset="0"/>
              </a:rPr>
              <a:t>PlatformIO</a:t>
            </a:r>
            <a:endParaRPr lang="en-AU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AU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b="1" i="0" dirty="0" err="1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Ncurses</a:t>
            </a:r>
            <a:endParaRPr lang="en-AU" b="1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AU" b="1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b="1" dirty="0">
                <a:solidFill>
                  <a:srgbClr val="CBDAE6"/>
                </a:solidFill>
                <a:latin typeface="Andale Mono" panose="020B0509000000000004" pitchFamily="49" charset="0"/>
              </a:rPr>
              <a:t>Parsing serial signal via UART</a:t>
            </a:r>
            <a:endParaRPr lang="en-AU" b="1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9931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What We Learnt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C0710-4C68-D101-C60C-02B2BB257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4803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What We Learnt (THRU PAIN)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9CCD9-95E8-25A2-F855-B67BDA62F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326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What We Learnt (THRU PAIN)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Sound sensor != microphone ???</a:t>
            </a:r>
          </a:p>
          <a:p>
            <a:endParaRPr lang="en-US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8593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What We Learnt (THRU PAIN)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Sound sensor != microphone ???</a:t>
            </a:r>
          </a:p>
          <a:p>
            <a:endParaRPr lang="en-US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  <a:p>
            <a:pPr algn="l" rtl="0" fontAlgn="base"/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Saturday: </a:t>
            </a:r>
          </a:p>
          <a:p>
            <a:pPr lvl="1" fontAlgn="base"/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Plenty of time to for </a:t>
            </a:r>
            <a:r>
              <a:rPr lang="en-US" b="0" i="0" u="none" strike="noStrike" dirty="0" err="1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platformio</a:t>
            </a:r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 shenanigans, right???</a:t>
            </a:r>
            <a:r>
              <a:rPr lang="en-US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​</a:t>
            </a:r>
          </a:p>
          <a:p>
            <a:pPr algn="l" rtl="0" fontAlgn="base"/>
            <a:endParaRPr lang="en-US" b="0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algn="l" rtl="0" fontAlgn="base"/>
            <a:endParaRPr lang="en-AU" b="1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2828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What We Learnt (THRU PAIN)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Sound sensor != microphone ???</a:t>
            </a:r>
          </a:p>
          <a:p>
            <a:endParaRPr lang="en-US" dirty="0">
              <a:solidFill>
                <a:schemeClr val="bg1">
                  <a:lumMod val="85000"/>
                </a:schemeClr>
              </a:solidFill>
              <a:latin typeface="Andale Mono" panose="020B0509000000000004" pitchFamily="49" charset="0"/>
            </a:endParaRPr>
          </a:p>
          <a:p>
            <a:pPr algn="l" rtl="0" fontAlgn="base"/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Saturday: </a:t>
            </a:r>
          </a:p>
          <a:p>
            <a:pPr lvl="1" fontAlgn="base"/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Plenty of time to for </a:t>
            </a:r>
            <a:r>
              <a:rPr lang="en-US" b="0" i="0" u="none" strike="noStrike" dirty="0" err="1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platformio</a:t>
            </a:r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 shenanigans, right???</a:t>
            </a:r>
            <a:r>
              <a:rPr lang="en-US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​</a:t>
            </a:r>
          </a:p>
          <a:p>
            <a:pPr algn="l" rtl="0" fontAlgn="base"/>
            <a:endParaRPr lang="en-US" b="0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algn="l" rtl="0" fontAlgn="base"/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Sunday: </a:t>
            </a:r>
          </a:p>
          <a:p>
            <a:pPr lvl="1" fontAlgn="base"/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Hmm, what does this sound sensor even do?</a:t>
            </a:r>
            <a:r>
              <a:rPr lang="en-US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​ - </a:t>
            </a:r>
            <a:r>
              <a:rPr lang="en-US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Volume only :(</a:t>
            </a:r>
            <a:r>
              <a:rPr lang="en-US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​</a:t>
            </a:r>
          </a:p>
          <a:p>
            <a:pPr marL="0" indent="0" algn="l" rtl="0" fontAlgn="base">
              <a:buNone/>
            </a:pPr>
            <a:r>
              <a:rPr lang="en-US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​</a:t>
            </a:r>
            <a:endParaRPr lang="en-AU" b="1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0972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48090"/>
            <a:ext cx="3327400" cy="30099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35D207B-A38E-9583-C754-655B6D901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DEV LOG</a:t>
            </a:r>
          </a:p>
        </p:txBody>
      </p:sp>
      <p:pic>
        <p:nvPicPr>
          <p:cNvPr id="3" name="Picture 2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0B899715-2810-382D-C861-B914F86BAC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6494" y="-10"/>
            <a:ext cx="71128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543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096000" y="548640"/>
            <a:ext cx="5170226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Product</a:t>
            </a:r>
          </a:p>
        </p:txBody>
      </p:sp>
      <p:pic>
        <p:nvPicPr>
          <p:cNvPr id="7" name="Content Placeholder 6" descr="A computer with a computer and a cartoon character&#10;&#10;Description automatically generated with medium confidence">
            <a:extLst>
              <a:ext uri="{FF2B5EF4-FFF2-40B4-BE49-F238E27FC236}">
                <a16:creationId xmlns:a16="http://schemas.microsoft.com/office/drawing/2014/main" id="{404745F5-CC1E-B286-62D7-A3758C5A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 rot="5400000">
            <a:off x="-176704" y="972046"/>
            <a:ext cx="6314811" cy="4736107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8A78E9-381A-4755-53FA-CD779FC8FD90}"/>
              </a:ext>
            </a:extLst>
          </p:cNvPr>
          <p:cNvSpPr txBox="1"/>
          <p:nvPr/>
        </p:nvSpPr>
        <p:spPr>
          <a:xfrm>
            <a:off x="6096000" y="2229528"/>
            <a:ext cx="39782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AU" b="1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Component List:</a:t>
            </a:r>
          </a:p>
          <a:p>
            <a:pPr algn="l" fontAlgn="base"/>
            <a:endParaRPr lang="en-AU" b="1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AU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ESP32-S3-DevKitM-1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endParaRPr lang="en-AU" b="0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AU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Breadboard &amp; jumper leads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endParaRPr lang="en-AU" b="0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AU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HG-485 sound sensor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endParaRPr lang="en-AU" b="0" i="0" dirty="0">
              <a:solidFill>
                <a:schemeClr val="bg1">
                  <a:lumMod val="85000"/>
                </a:schemeClr>
              </a:solidFill>
              <a:effectLst/>
              <a:latin typeface="Andale Mono" panose="020B0509000000000004" pitchFamily="49" charset="0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AU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M2 </a:t>
            </a:r>
            <a:r>
              <a:rPr lang="en-AU" b="0" i="0" dirty="0" err="1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Macbook</a:t>
            </a:r>
            <a:r>
              <a:rPr lang="en-AU" b="0" i="0" dirty="0">
                <a:solidFill>
                  <a:schemeClr val="bg1">
                    <a:lumMod val="85000"/>
                  </a:schemeClr>
                </a:solidFill>
                <a:effectLst/>
                <a:latin typeface="Andale Mono" panose="020B0509000000000004" pitchFamily="49" charset="0"/>
              </a:rPr>
              <a:t> Pro</a:t>
            </a:r>
          </a:p>
        </p:txBody>
      </p:sp>
    </p:spTree>
    <p:extLst>
      <p:ext uri="{BB962C8B-B14F-4D97-AF65-F5344CB8AC3E}">
        <p14:creationId xmlns:p14="http://schemas.microsoft.com/office/powerpoint/2010/main" val="4198456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1599F74A-1930-2509-5C0B-4A61E9A77E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3353" y="-478820"/>
            <a:ext cx="6882429" cy="7815640"/>
          </a:xfr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Original Design</a:t>
            </a:r>
          </a:p>
        </p:txBody>
      </p:sp>
    </p:spTree>
    <p:extLst>
      <p:ext uri="{BB962C8B-B14F-4D97-AF65-F5344CB8AC3E}">
        <p14:creationId xmlns:p14="http://schemas.microsoft.com/office/powerpoint/2010/main" val="1899743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6803" y="3848090"/>
            <a:ext cx="3327400" cy="3009900"/>
          </a:xfrm>
          <a:prstGeom prst="rect">
            <a:avLst/>
          </a:prstGeom>
        </p:spPr>
      </p:pic>
      <p:pic>
        <p:nvPicPr>
          <p:cNvPr id="9" name="Content Placeholder 8" descr="A diagram of a music system&#10;&#10;Description automatically generated with medium confidence">
            <a:extLst>
              <a:ext uri="{FF2B5EF4-FFF2-40B4-BE49-F238E27FC236}">
                <a16:creationId xmlns:a16="http://schemas.microsoft.com/office/drawing/2014/main" id="{40488A3E-C9E3-E417-0E4E-4D6478A0CD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75183" y="54000"/>
            <a:ext cx="10500001" cy="67500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35D207B-A38E-9583-C754-655B6D901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Final Design</a:t>
            </a:r>
          </a:p>
        </p:txBody>
      </p:sp>
    </p:spTree>
    <p:extLst>
      <p:ext uri="{BB962C8B-B14F-4D97-AF65-F5344CB8AC3E}">
        <p14:creationId xmlns:p14="http://schemas.microsoft.com/office/powerpoint/2010/main" val="2485660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6803" y="3848090"/>
            <a:ext cx="3327400" cy="30099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35D207B-A38E-9583-C754-655B6D901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Funny Names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C7B48-110E-54DF-AC6E-20F236CF6AD1}"/>
              </a:ext>
            </a:extLst>
          </p:cNvPr>
          <p:cNvSpPr txBox="1"/>
          <p:nvPr/>
        </p:nvSpPr>
        <p:spPr>
          <a:xfrm>
            <a:off x="925774" y="1496232"/>
            <a:ext cx="787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1" i="0" dirty="0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audio -&gt; visual:</a:t>
            </a:r>
            <a:r>
              <a:rPr lang="en-AU" b="0" i="0" dirty="0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 </a:t>
            </a:r>
            <a:r>
              <a:rPr lang="en-AU" b="0" i="0" dirty="0" err="1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phoebeat</a:t>
            </a:r>
            <a:r>
              <a:rPr lang="en-AU" b="0" i="0" dirty="0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 = phoebe flycatcher + beat</a:t>
            </a:r>
            <a:endParaRPr lang="en-US" dirty="0">
              <a:latin typeface="Andale Mono" panose="020B050900000000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9DC670-AC2B-A0B5-1192-AF8AE4999B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774" y="2103490"/>
            <a:ext cx="7772400" cy="402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45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6803" y="3848090"/>
            <a:ext cx="3327400" cy="30099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35D207B-A38E-9583-C754-655B6D901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Funny Names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C7B48-110E-54DF-AC6E-20F236CF6AD1}"/>
              </a:ext>
            </a:extLst>
          </p:cNvPr>
          <p:cNvSpPr txBox="1"/>
          <p:nvPr/>
        </p:nvSpPr>
        <p:spPr>
          <a:xfrm>
            <a:off x="925774" y="1496232"/>
            <a:ext cx="8688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1" i="0" dirty="0" err="1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visualisor</a:t>
            </a:r>
            <a:r>
              <a:rPr lang="en-AU" b="1" i="0" dirty="0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:</a:t>
            </a:r>
            <a:r>
              <a:rPr lang="en-AU" b="0" i="0" dirty="0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 </a:t>
            </a:r>
            <a:r>
              <a:rPr lang="en-AU" b="0" i="0" dirty="0" err="1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saprobeat</a:t>
            </a:r>
            <a:r>
              <a:rPr lang="en-AU" b="0" i="0" dirty="0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 (saprobe := decomposer subtype fungi)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3F2381-0AA6-BA1C-6E2E-76B0746716F6}"/>
              </a:ext>
            </a:extLst>
          </p:cNvPr>
          <p:cNvSpPr txBox="1"/>
          <p:nvPr/>
        </p:nvSpPr>
        <p:spPr>
          <a:xfrm>
            <a:off x="-1981200" y="6108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7B32E4-DD19-82FF-4761-DB85FA5AEA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458" y="2229527"/>
            <a:ext cx="6149141" cy="394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074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6803" y="3848090"/>
            <a:ext cx="3327400" cy="30099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35D207B-A38E-9583-C754-655B6D901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Funny Names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C7B48-110E-54DF-AC6E-20F236CF6AD1}"/>
              </a:ext>
            </a:extLst>
          </p:cNvPr>
          <p:cNvSpPr txBox="1"/>
          <p:nvPr/>
        </p:nvSpPr>
        <p:spPr>
          <a:xfrm>
            <a:off x="925774" y="1496232"/>
            <a:ext cx="86881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1" i="0" dirty="0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audio input:</a:t>
            </a:r>
            <a:r>
              <a:rPr lang="en-AU" b="0" i="0" dirty="0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 </a:t>
            </a:r>
            <a:r>
              <a:rPr lang="en-AU" b="0" i="0" dirty="0" err="1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astilbeat</a:t>
            </a:r>
            <a:r>
              <a:rPr lang="en-AU" b="0" i="0" dirty="0">
                <a:solidFill>
                  <a:srgbClr val="E6EDF3"/>
                </a:solidFill>
                <a:effectLst/>
                <a:latin typeface="Andale Mono" panose="020B0509000000000004" pitchFamily="49" charset="0"/>
              </a:rPr>
              <a:t> (astilbe := plant w/ tiny white, pink, or red flowers)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3F2381-0AA6-BA1C-6E2E-76B0746716F6}"/>
              </a:ext>
            </a:extLst>
          </p:cNvPr>
          <p:cNvSpPr txBox="1"/>
          <p:nvPr/>
        </p:nvSpPr>
        <p:spPr>
          <a:xfrm>
            <a:off x="-1981200" y="6108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 descr="A close-up of pink flowers&#10;&#10;Description automatically generated">
            <a:extLst>
              <a:ext uri="{FF2B5EF4-FFF2-40B4-BE49-F238E27FC236}">
                <a16:creationId xmlns:a16="http://schemas.microsoft.com/office/drawing/2014/main" id="{FB6BE894-BFF0-0F84-6E49-4F806F89A6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2570" y="1976722"/>
            <a:ext cx="4618329" cy="461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580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rain of numbers&#10;&#10;Description automatically generated with medium confidence">
            <a:extLst>
              <a:ext uri="{FF2B5EF4-FFF2-40B4-BE49-F238E27FC236}">
                <a16:creationId xmlns:a16="http://schemas.microsoft.com/office/drawing/2014/main" id="{9B3C8BB6-78D6-029D-A054-FA15735F2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black and white image of a person and a treble clef&#10;&#10;Description automatically generated">
            <a:extLst>
              <a:ext uri="{FF2B5EF4-FFF2-40B4-BE49-F238E27FC236}">
                <a16:creationId xmlns:a16="http://schemas.microsoft.com/office/drawing/2014/main" id="{D7F173D7-4A33-ADE7-7C70-97413ADD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329" y="3848100"/>
            <a:ext cx="3327400" cy="30099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CF8260E-2EC9-3264-D47D-E67176B905B1}"/>
              </a:ext>
            </a:extLst>
          </p:cNvPr>
          <p:cNvSpPr txBox="1">
            <a:spLocks/>
          </p:cNvSpPr>
          <p:nvPr/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Usage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4B58685-A980-26D9-EE92-0FD9DBB44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Accessibility </a:t>
            </a:r>
          </a:p>
          <a:p>
            <a:pPr marL="228600" lvl="1" indent="0">
              <a:buNone/>
            </a:pPr>
            <a:r>
              <a:rPr lang="en-AU" b="1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-</a:t>
            </a:r>
            <a:r>
              <a:rPr lang="en-AU" b="0" i="0" dirty="0">
                <a:solidFill>
                  <a:srgbClr val="CBDAE6"/>
                </a:solidFill>
                <a:effectLst/>
                <a:latin typeface="Andale Mono" panose="020B0509000000000004" pitchFamily="49" charset="0"/>
              </a:rPr>
              <a:t> Make it accessible to people with low musicality or hearing loss</a:t>
            </a:r>
          </a:p>
          <a:p>
            <a:endParaRPr lang="en-US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103141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433</Words>
  <Application>Microsoft Macintosh PowerPoint</Application>
  <PresentationFormat>Widescreen</PresentationFormat>
  <Paragraphs>136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Andale Mono</vt:lpstr>
      <vt:lpstr>Arial</vt:lpstr>
      <vt:lpstr>Calibri</vt:lpstr>
      <vt:lpstr>Mistral</vt:lpstr>
      <vt:lpstr>Neue Haas Grotesk Text Pro</vt:lpstr>
      <vt:lpstr>VanillaVTI</vt:lpstr>
      <vt:lpstr>Beat Catcher</vt:lpstr>
      <vt:lpstr>PowerPoint Presentation</vt:lpstr>
      <vt:lpstr>PowerPoint Presentation</vt:lpstr>
      <vt:lpstr>PowerPoint Presentation</vt:lpstr>
      <vt:lpstr>Final Design</vt:lpstr>
      <vt:lpstr>Funny Names</vt:lpstr>
      <vt:lpstr>Funny Names</vt:lpstr>
      <vt:lpstr>Funny Names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 LOG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Beat Catcher</dc:title>
  <dc:creator>Jiayi Wang</dc:creator>
  <cp:lastModifiedBy>Jiayi Wang</cp:lastModifiedBy>
  <cp:revision>2</cp:revision>
  <dcterms:created xsi:type="dcterms:W3CDTF">2024-04-07T04:07:18Z</dcterms:created>
  <dcterms:modified xsi:type="dcterms:W3CDTF">2024-04-07T04:58:32Z</dcterms:modified>
</cp:coreProperties>
</file>

<file path=docProps/thumbnail.jpeg>
</file>